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71" r:id="rId2"/>
    <p:sldId id="322" r:id="rId3"/>
    <p:sldId id="284" r:id="rId4"/>
    <p:sldId id="323" r:id="rId5"/>
    <p:sldId id="327" r:id="rId6"/>
    <p:sldId id="328" r:id="rId7"/>
    <p:sldId id="324" r:id="rId8"/>
    <p:sldId id="326" r:id="rId9"/>
    <p:sldId id="329" r:id="rId10"/>
    <p:sldId id="330" r:id="rId11"/>
    <p:sldId id="267" r:id="rId12"/>
    <p:sldId id="331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26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8" autoAdjust="0"/>
    <p:restoredTop sz="73101" autoAdjust="0"/>
  </p:normalViewPr>
  <p:slideViewPr>
    <p:cSldViewPr>
      <p:cViewPr varScale="1">
        <p:scale>
          <a:sx n="83" d="100"/>
          <a:sy n="83" d="100"/>
        </p:scale>
        <p:origin x="5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00E7E8-3027-44FA-A292-1A9590933366}" type="datetimeFigureOut">
              <a:rPr lang="en-US"/>
              <a:pPr>
                <a:defRPr/>
              </a:pPr>
              <a:t>12/19/2014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8F01D7-C0FC-4146-9807-A687EEF6F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52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the presentation with the</a:t>
            </a:r>
            <a:r>
              <a:rPr lang="en-US" baseline="0" dirty="0" smtClean="0"/>
              <a:t> organization’s name, location and the date you’re presenting. You can also add your own name on this title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F01D7-C0FC-4146-9807-A687EEF6F20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2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F01D7-C0FC-4146-9807-A687EEF6F20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7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684741-792E-49FA-8FC2-01CD0CEA35B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lvl="0" indent="-171450" algn="l" eaLnBrk="1" hangingPunct="1">
              <a:spcBef>
                <a:spcPct val="0"/>
              </a:spcBef>
              <a:buFont typeface="Arial"/>
              <a:buChar char="•"/>
            </a:pPr>
            <a:r>
              <a:rPr lang="en-US" dirty="0" smtClean="0">
                <a:latin typeface="Calibri" charset="0"/>
                <a:cs typeface="ＭＳ Ｐゴシック" charset="0"/>
              </a:rPr>
              <a:t>Production/Harvest- agriculture, husbandry, fisheries, </a:t>
            </a:r>
            <a:r>
              <a:rPr lang="en-US" dirty="0" err="1" smtClean="0">
                <a:latin typeface="Calibri" charset="0"/>
                <a:cs typeface="ＭＳ Ｐゴシック" charset="0"/>
              </a:rPr>
              <a:t>mariculture</a:t>
            </a:r>
            <a:r>
              <a:rPr lang="en-US" dirty="0" smtClean="0">
                <a:latin typeface="Calibri" charset="0"/>
                <a:cs typeface="ＭＳ Ｐゴシック" charset="0"/>
              </a:rPr>
              <a:t>, subsistence or harvest of traditional </a:t>
            </a:r>
            <a:r>
              <a:rPr lang="ja-JP" altLang="en-US" dirty="0" smtClean="0">
                <a:latin typeface="Calibri" charset="0"/>
                <a:cs typeface="ＭＳ Ｐゴシック" charset="0"/>
              </a:rPr>
              <a:t>“</a:t>
            </a:r>
            <a:r>
              <a:rPr lang="en-US" altLang="ja-JP" dirty="0" smtClean="0">
                <a:latin typeface="Calibri" charset="0"/>
                <a:cs typeface="ＭＳ Ｐゴシック" charset="0"/>
              </a:rPr>
              <a:t>wild</a:t>
            </a:r>
            <a:r>
              <a:rPr lang="ja-JP" altLang="en-US" dirty="0" smtClean="0">
                <a:latin typeface="Calibri" charset="0"/>
                <a:cs typeface="ＭＳ Ｐゴシック" charset="0"/>
              </a:rPr>
              <a:t>”</a:t>
            </a:r>
            <a:r>
              <a:rPr lang="en-US" altLang="ja-JP" dirty="0" smtClean="0">
                <a:latin typeface="Calibri" charset="0"/>
                <a:cs typeface="ＭＳ Ｐゴシック" charset="0"/>
              </a:rPr>
              <a:t> foods</a:t>
            </a:r>
          </a:p>
          <a:p>
            <a:pPr marL="171450" indent="-171450" eaLnBrk="1" hangingPunct="1">
              <a:spcBef>
                <a:spcPct val="0"/>
              </a:spcBef>
              <a:buFont typeface="Arial"/>
              <a:buChar char="•"/>
            </a:pPr>
            <a:r>
              <a:rPr lang="en-US" dirty="0" smtClean="0">
                <a:latin typeface="Calibri" charset="0"/>
                <a:cs typeface="ＭＳ Ｐゴシック" charset="0"/>
              </a:rPr>
              <a:t>Processing – manufacturing, packaging, home-canning</a:t>
            </a:r>
          </a:p>
          <a:p>
            <a:pPr marL="171450" indent="-171450" eaLnBrk="1" hangingPunct="1">
              <a:spcBef>
                <a:spcPct val="0"/>
              </a:spcBef>
              <a:buFont typeface="Arial"/>
              <a:buChar char="•"/>
            </a:pPr>
            <a:r>
              <a:rPr lang="en-US" dirty="0" smtClean="0">
                <a:latin typeface="Calibri" charset="0"/>
                <a:cs typeface="ＭＳ Ｐゴシック" charset="0"/>
              </a:rPr>
              <a:t>Distribution –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Retailers, Restaurants, Food Service, Manufacturing, Farmers Markets, CSA</a:t>
            </a:r>
            <a:r>
              <a:rPr lang="ja-JP" altLang="en-US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’</a:t>
            </a:r>
            <a:r>
              <a:rPr lang="en-US" altLang="ja-JP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s, Convenience Stores, Food Kitchens, Food Banks</a:t>
            </a:r>
          </a:p>
          <a:p>
            <a:pPr marL="171450" indent="-171450" eaLnBrk="1" hangingPunct="1">
              <a:spcBef>
                <a:spcPct val="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Education – nutrition, cooking and preservation; workforce development</a:t>
            </a:r>
          </a:p>
          <a:p>
            <a:pPr eaLnBrk="1" hangingPunct="1">
              <a:spcBef>
                <a:spcPct val="0"/>
              </a:spcBef>
            </a:pPr>
            <a:endParaRPr lang="en-US" altLang="ja-JP" dirty="0" smtClean="0">
              <a:latin typeface="Calibri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>
                <a:latin typeface="Calibri" charset="0"/>
                <a:cs typeface="ＭＳ Ｐゴシック" charset="0"/>
              </a:rPr>
              <a:t>“</a:t>
            </a:r>
            <a:r>
              <a:rPr lang="en-US" altLang="ja-JP" dirty="0" smtClean="0">
                <a:latin typeface="Calibri" charset="0"/>
                <a:cs typeface="ＭＳ Ｐゴシック" charset="0"/>
              </a:rPr>
              <a:t>… production issues (farmland preservation, farmers markets, household &amp; community gardens), to processing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cs typeface="ＭＳ Ｐゴシック" charset="0"/>
              </a:rPr>
              <a:t>issues (local vs. external), to distribution issues (transportation, warehousing) to access issues (inner-city grocery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cs typeface="ＭＳ Ｐゴシック" charset="0"/>
              </a:rPr>
              <a:t>stores, co-ops, school breakfasts &amp; lunches, food stamps, the WIC program, etc.), to use issues (food safety and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cs typeface="ＭＳ Ｐゴシック" charset="0"/>
              </a:rPr>
              <a:t>handling, restaurants, street vendors), to food recycling (gleaning, food banks, food pantries and soup kitchens) to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cs typeface="ＭＳ Ｐゴシック" charset="0"/>
              </a:rPr>
              <a:t>waste stream issues (composting, garbage fed to pigs, etc.).</a:t>
            </a:r>
            <a:r>
              <a:rPr lang="ja-JP" altLang="en-US" dirty="0" smtClean="0">
                <a:latin typeface="Calibri" charset="0"/>
                <a:cs typeface="ＭＳ Ｐゴシック" charset="0"/>
              </a:rPr>
              <a:t>”</a:t>
            </a:r>
            <a:r>
              <a:rPr lang="en-US" altLang="ja-JP" dirty="0" smtClean="0">
                <a:latin typeface="Calibri" charset="0"/>
                <a:cs typeface="ＭＳ Ｐゴシック" charset="0"/>
              </a:rPr>
              <a:t>22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0A18C-CBC4-4E28-9579-74B26688A7C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6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F01D7-C0FC-4146-9807-A687EEF6F2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3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FP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8300" y="4267200"/>
            <a:ext cx="6197600" cy="1981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7010400" y="-317500"/>
            <a:ext cx="1676400" cy="7327900"/>
            <a:chOff x="7010400" y="-84343"/>
            <a:chExt cx="1399144" cy="6942342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/>
            </a:blip>
            <a:srcRect l="11029"/>
            <a:stretch/>
          </p:blipFill>
          <p:spPr>
            <a:xfrm>
              <a:off x="7010400" y="4463592"/>
              <a:ext cx="1399144" cy="2394407"/>
            </a:xfrm>
            <a:prstGeom prst="rect">
              <a:avLst/>
            </a:prstGeom>
            <a:effectLst/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/>
            </a:blip>
            <a:srcRect l="11029"/>
            <a:stretch/>
          </p:blipFill>
          <p:spPr>
            <a:xfrm flipH="1">
              <a:off x="7010400" y="2253792"/>
              <a:ext cx="1399144" cy="2394408"/>
            </a:xfrm>
            <a:prstGeom prst="rect">
              <a:avLst/>
            </a:prstGeom>
            <a:effectLst/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/>
            </a:blip>
            <a:srcRect l="11029"/>
            <a:stretch/>
          </p:blipFill>
          <p:spPr>
            <a:xfrm>
              <a:off x="7010400" y="-84343"/>
              <a:ext cx="1399144" cy="2394407"/>
            </a:xfrm>
            <a:prstGeom prst="rect">
              <a:avLst/>
            </a:prstGeom>
            <a:effectLst/>
          </p:spPr>
        </p:pic>
      </p:grpSp>
      <p:grpSp>
        <p:nvGrpSpPr>
          <p:cNvPr id="9" name="Group 7"/>
          <p:cNvGrpSpPr/>
          <p:nvPr userDrawn="1"/>
        </p:nvGrpSpPr>
        <p:grpSpPr>
          <a:xfrm>
            <a:off x="381000" y="533400"/>
            <a:ext cx="6172200" cy="3733800"/>
            <a:chOff x="381000" y="533400"/>
            <a:chExt cx="6172200" cy="3733800"/>
          </a:xfrm>
          <a:solidFill>
            <a:schemeClr val="tx1"/>
          </a:solidFill>
        </p:grpSpPr>
        <p:sp>
          <p:nvSpPr>
            <p:cNvPr id="10" name="Rectangle 9"/>
            <p:cNvSpPr/>
            <p:nvPr/>
          </p:nvSpPr>
          <p:spPr>
            <a:xfrm>
              <a:off x="381000" y="533400"/>
              <a:ext cx="6172200" cy="3733800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/>
            </a:blip>
            <a:srcRect t="-7" b="-7"/>
            <a:stretch/>
          </p:blipFill>
          <p:spPr>
            <a:xfrm>
              <a:off x="726436" y="609600"/>
              <a:ext cx="5445764" cy="3509493"/>
            </a:xfrm>
            <a:prstGeom prst="rect">
              <a:avLst/>
            </a:prstGeom>
            <a:grpFill/>
            <a:ln>
              <a:noFill/>
            </a:ln>
            <a:effectLst/>
          </p:spPr>
        </p:pic>
      </p:grp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68300" y="5029200"/>
            <a:ext cx="6197600" cy="1219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66386" y="4267200"/>
            <a:ext cx="6199340" cy="76200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58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FP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8300" y="4267200"/>
            <a:ext cx="6197600" cy="1981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7010400" y="-317500"/>
            <a:ext cx="1676400" cy="7327900"/>
            <a:chOff x="7010400" y="-84343"/>
            <a:chExt cx="1399144" cy="6942342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/>
            </a:blip>
            <a:srcRect l="11029"/>
            <a:stretch/>
          </p:blipFill>
          <p:spPr>
            <a:xfrm>
              <a:off x="7010400" y="4463592"/>
              <a:ext cx="1399144" cy="2394407"/>
            </a:xfrm>
            <a:prstGeom prst="rect">
              <a:avLst/>
            </a:prstGeom>
            <a:effectLst/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/>
            </a:blip>
            <a:srcRect l="11029"/>
            <a:stretch/>
          </p:blipFill>
          <p:spPr>
            <a:xfrm flipH="1">
              <a:off x="7010400" y="2253792"/>
              <a:ext cx="1399144" cy="2394408"/>
            </a:xfrm>
            <a:prstGeom prst="rect">
              <a:avLst/>
            </a:prstGeom>
            <a:effectLst/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rcRect l="11029"/>
            <a:stretch/>
          </p:blipFill>
          <p:spPr>
            <a:xfrm>
              <a:off x="7010400" y="-84343"/>
              <a:ext cx="1399144" cy="2394407"/>
            </a:xfrm>
            <a:prstGeom prst="rect">
              <a:avLst/>
            </a:prstGeom>
            <a:effectLst/>
          </p:spPr>
        </p:pic>
      </p:grpSp>
      <p:grpSp>
        <p:nvGrpSpPr>
          <p:cNvPr id="9" name="Group 7"/>
          <p:cNvGrpSpPr/>
          <p:nvPr userDrawn="1"/>
        </p:nvGrpSpPr>
        <p:grpSpPr>
          <a:xfrm>
            <a:off x="381000" y="533400"/>
            <a:ext cx="6172200" cy="3733800"/>
            <a:chOff x="381000" y="533400"/>
            <a:chExt cx="6172200" cy="3733800"/>
          </a:xfrm>
          <a:solidFill>
            <a:schemeClr val="bg1"/>
          </a:solidFill>
        </p:grpSpPr>
        <p:sp>
          <p:nvSpPr>
            <p:cNvPr id="10" name="Rectangle 9"/>
            <p:cNvSpPr/>
            <p:nvPr/>
          </p:nvSpPr>
          <p:spPr>
            <a:xfrm>
              <a:off x="381000" y="533400"/>
              <a:ext cx="6172200" cy="37338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/>
            </a:blip>
            <a:srcRect t="-7" b="-7"/>
            <a:stretch/>
          </p:blipFill>
          <p:spPr>
            <a:xfrm>
              <a:off x="726436" y="609600"/>
              <a:ext cx="5445764" cy="35094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68300" y="5029200"/>
            <a:ext cx="6197600" cy="1219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66386" y="4267200"/>
            <a:ext cx="6199340" cy="76200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9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19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0000"/>
            <a:ext cx="609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6C9FD4-7ACC-4A8C-9ED6-067DEA7EC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Alaska Food Policy Council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1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77200" y="6350000"/>
            <a:ext cx="609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C62CFE-0F4D-4D8C-ADF5-E35E1696C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3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7200" y="6350000"/>
            <a:ext cx="609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A03764-C113-450D-AEF5-019AA28A7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0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Alaska Food Policy Council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350000"/>
            <a:ext cx="609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71C006-0A46-40AF-AB3D-462E24F79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1"/>
            <a:ext cx="4040188" cy="65087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Alaska Food Policy Council</a:t>
            </a: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077200" y="6350000"/>
            <a:ext cx="609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72CDDB-B32E-4022-81F5-2D913D907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6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Alaska Food Policy Council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350000"/>
            <a:ext cx="609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A1649A-082F-4CD8-894B-786009D85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3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" y="228600"/>
            <a:ext cx="8534400" cy="6019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274638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2954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3733800" y="6350000"/>
            <a:ext cx="4183063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2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2866" y="4313499"/>
            <a:ext cx="6200333" cy="1905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Inaugural Alaska Food Festival and Conference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November 7-9, 2014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So…Where’s the Food?!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14600"/>
            <a:ext cx="67818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Food Banks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Alaska’s Federal Food Programs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Stores (retail, commercial, etc.)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VOAD’s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Alaska’s Catastrophic Food Reserve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Wild/Cultivated Harvestable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477000" cy="1143000"/>
          </a:xfrm>
        </p:spPr>
        <p:txBody>
          <a:bodyPr/>
          <a:lstStyle/>
          <a:p>
            <a:pPr eaLnBrk="1" hangingPunct="1"/>
            <a:r>
              <a:rPr lang="en-US" smtClean="0"/>
              <a:t>Our Food System</a:t>
            </a: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4" b="8461"/>
          <a:stretch>
            <a:fillRect/>
          </a:stretch>
        </p:blipFill>
        <p:spPr bwMode="auto">
          <a:xfrm>
            <a:off x="1638300" y="1316038"/>
            <a:ext cx="58674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62CFE-0F4D-4D8C-ADF5-E35E1696CB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During a multi-week supply disruption, my community would;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4267200" cy="32004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experience what impacts?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have what responses?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have what unmet needs?</a:t>
            </a:r>
          </a:p>
          <a:p>
            <a:pPr algn="l"/>
            <a:r>
              <a:rPr lang="en-US" sz="2800" dirty="0" smtClean="0"/>
              <a:t>(consider elements of the Food System)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4" b="8461"/>
          <a:stretch>
            <a:fillRect/>
          </a:stretch>
        </p:blipFill>
        <p:spPr bwMode="auto">
          <a:xfrm>
            <a:off x="4800600" y="2514600"/>
            <a:ext cx="4542703" cy="372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00" y="533401"/>
            <a:ext cx="533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***Breakout activity – group by community****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How can we prepare our communities?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086600" cy="1752600"/>
          </a:xfrm>
        </p:spPr>
        <p:txBody>
          <a:bodyPr/>
          <a:lstStyle/>
          <a:p>
            <a:r>
              <a:rPr lang="en-US" dirty="0" smtClean="0"/>
              <a:t>By planning</a:t>
            </a:r>
            <a:r>
              <a:rPr lang="en-US" dirty="0"/>
              <a:t> </a:t>
            </a:r>
            <a:r>
              <a:rPr lang="en-US" dirty="0" smtClean="0"/>
              <a:t>and creating a “culture of preparedness”.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Community Food Emergency and Resilience Plan (using the “Template”)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Alaska Community Emergency Food Cache System (ACEFCS)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8077200" cy="1470025"/>
          </a:xfrm>
        </p:spPr>
        <p:txBody>
          <a:bodyPr/>
          <a:lstStyle/>
          <a:p>
            <a:r>
              <a:rPr lang="en-US" dirty="0" smtClean="0"/>
              <a:t>Essential elements of the Template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64008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Provides a framework for a community to engage, discuss and make steps towards self-reliance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Community outlines procedures and resources available in the event of a food emergency.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153400" cy="1470025"/>
          </a:xfrm>
        </p:spPr>
        <p:txBody>
          <a:bodyPr/>
          <a:lstStyle/>
          <a:p>
            <a:r>
              <a:rPr lang="en-US" sz="3600" dirty="0"/>
              <a:t>The Template helps </a:t>
            </a:r>
            <a:r>
              <a:rPr lang="en-US" sz="3600" dirty="0" smtClean="0"/>
              <a:t>the community to;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69342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identify transportation system strengths and vulnerabilities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develop food storage and distribution capabilities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458200" cy="1470025"/>
          </a:xfrm>
        </p:spPr>
        <p:txBody>
          <a:bodyPr/>
          <a:lstStyle/>
          <a:p>
            <a:r>
              <a:rPr lang="en-US" sz="3600" dirty="0" smtClean="0"/>
              <a:t>The Template helps community develop plans for Wild and Cultivated Harvests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43200"/>
            <a:ext cx="66294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Emergency Hunts, Fishing, Gathering (laws, authorization, protocols, shared resources for harvest/processing/distribution)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Compensation agreements for resources used (fuel, crops, supplies)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How can emergency food storage really work on a community scale?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76600"/>
            <a:ext cx="7010400" cy="2057400"/>
          </a:xfrm>
        </p:spPr>
        <p:txBody>
          <a:bodyPr/>
          <a:lstStyle/>
          <a:p>
            <a:r>
              <a:rPr lang="en-US" sz="5400" dirty="0" smtClean="0"/>
              <a:t>ACEFCS!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The Alaska Community Emergency Food Cache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7162800" cy="1752600"/>
          </a:xfrm>
        </p:spPr>
        <p:txBody>
          <a:bodyPr/>
          <a:lstStyle/>
          <a:p>
            <a:r>
              <a:rPr lang="en-US" u="sng" dirty="0" smtClean="0"/>
              <a:t>The </a:t>
            </a:r>
            <a:r>
              <a:rPr lang="en-US" u="sng" dirty="0"/>
              <a:t>Big Idea;</a:t>
            </a:r>
          </a:p>
          <a:p>
            <a:r>
              <a:rPr lang="en-US" dirty="0"/>
              <a:t>Minimum </a:t>
            </a:r>
            <a:r>
              <a:rPr lang="en-US" dirty="0" smtClean="0"/>
              <a:t>levels </a:t>
            </a:r>
            <a:r>
              <a:rPr lang="en-US" dirty="0"/>
              <a:t>of culturally appropriate, nutritionally qualified </a:t>
            </a:r>
            <a:r>
              <a:rPr lang="en-US" dirty="0" smtClean="0"/>
              <a:t>foods are </a:t>
            </a:r>
            <a:r>
              <a:rPr lang="en-US" dirty="0"/>
              <a:t>determined, stocked and rotated as part of normal business operations in public-private partnerships </a:t>
            </a:r>
            <a:r>
              <a:rPr lang="en-US" dirty="0" smtClean="0"/>
              <a:t>with food vendors.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ACEFCS: some of the details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64008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A Local Food Vendor (LFV) maintains an Emergency Food Cache (EFC)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LFV employees are trained as Emergency Food Responders (EFR)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Emergency Food Preparedness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11650"/>
            <a:ext cx="6400800" cy="1752600"/>
          </a:xfrm>
        </p:spPr>
        <p:txBody>
          <a:bodyPr/>
          <a:lstStyle/>
          <a:p>
            <a:pPr algn="l"/>
            <a:r>
              <a:rPr lang="en-US" sz="2800" dirty="0" smtClean="0"/>
              <a:t>Darren Snyder</a:t>
            </a:r>
          </a:p>
          <a:p>
            <a:pPr algn="l"/>
            <a:r>
              <a:rPr lang="en-US" sz="2800" dirty="0" smtClean="0"/>
              <a:t>UAF Extension Agent</a:t>
            </a:r>
          </a:p>
          <a:p>
            <a:pPr algn="l"/>
            <a:r>
              <a:rPr lang="en-US" sz="2800" dirty="0" smtClean="0"/>
              <a:t>AFPC Governing Board Member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Alaska Food Policy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153400" cy="1470025"/>
          </a:xfrm>
        </p:spPr>
        <p:txBody>
          <a:bodyPr/>
          <a:lstStyle/>
          <a:p>
            <a:r>
              <a:rPr lang="en-US" dirty="0"/>
              <a:t>ACEFCS: </a:t>
            </a:r>
            <a:r>
              <a:rPr lang="en-US" dirty="0" smtClean="0"/>
              <a:t>a </a:t>
            </a:r>
            <a:r>
              <a:rPr lang="en-US" i="1" dirty="0" smtClean="0"/>
              <a:t>few</a:t>
            </a:r>
            <a:r>
              <a:rPr lang="en-US" dirty="0" smtClean="0"/>
              <a:t> more </a:t>
            </a:r>
            <a:r>
              <a:rPr lang="en-US" dirty="0"/>
              <a:t>of the details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14600"/>
            <a:ext cx="64008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During food emergency- EFR’s implement Food Security and Distribution Protocols including 1)securing and 2) distributing food reserves in pre-planned manner (to individuals or VOADs)</a:t>
            </a:r>
          </a:p>
          <a:p>
            <a:pPr lvl="1" algn="l"/>
            <a:r>
              <a:rPr lang="en-US" dirty="0" smtClean="0"/>
              <a:t> </a:t>
            </a:r>
          </a:p>
          <a:p>
            <a:pPr marL="914400" lvl="1" indent="-457200" algn="l"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772400" cy="1470025"/>
          </a:xfrm>
        </p:spPr>
        <p:txBody>
          <a:bodyPr/>
          <a:lstStyle/>
          <a:p>
            <a:r>
              <a:rPr lang="en-US" dirty="0" smtClean="0"/>
              <a:t>ACEFCS: an </a:t>
            </a:r>
            <a:r>
              <a:rPr lang="en-US" i="1" dirty="0" smtClean="0"/>
              <a:t>essential</a:t>
            </a:r>
            <a:r>
              <a:rPr lang="en-US" dirty="0" smtClean="0"/>
              <a:t> detail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33600"/>
            <a:ext cx="64008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Employee Self and Family Plans are developed including 1) vehicle, 2) home and 3) workplace emergency response kits, plans and supplies for the employee </a:t>
            </a:r>
            <a:r>
              <a:rPr lang="en-US" u="sng" dirty="0" smtClean="0"/>
              <a:t>and</a:t>
            </a:r>
            <a:r>
              <a:rPr lang="en-US" dirty="0" smtClean="0"/>
              <a:t> family.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Allows first responders </a:t>
            </a:r>
            <a:r>
              <a:rPr lang="en-US" dirty="0" smtClean="0"/>
              <a:t>(EFRs) to </a:t>
            </a:r>
            <a:r>
              <a:rPr lang="en-US" u="sng" dirty="0" smtClean="0"/>
              <a:t>stay on post</a:t>
            </a:r>
            <a:r>
              <a:rPr lang="en-US" dirty="0" smtClean="0"/>
              <a:t> during emergency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600" dirty="0"/>
              <a:t>ACEFCS creates the opportunity to </a:t>
            </a:r>
            <a:r>
              <a:rPr lang="en-US" sz="3600" b="1" dirty="0"/>
              <a:t>strengthen our food system and its abilities to weather emergencies</a:t>
            </a:r>
            <a:r>
              <a:rPr lang="en-US" b="1" dirty="0"/>
              <a:t>.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23900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smtClean="0"/>
              <a:t>Businesses maintain </a:t>
            </a:r>
            <a:r>
              <a:rPr lang="en-US" sz="2800" u="sng" dirty="0"/>
              <a:t>continuity of </a:t>
            </a:r>
            <a:r>
              <a:rPr lang="en-US" sz="2800" u="sng" dirty="0" smtClean="0"/>
              <a:t>operations </a:t>
            </a:r>
            <a:r>
              <a:rPr lang="en-US" sz="2800" dirty="0" smtClean="0"/>
              <a:t>at least and even better – they grow!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/>
              <a:t>Employees </a:t>
            </a:r>
            <a:r>
              <a:rPr lang="en-US" sz="2800" dirty="0"/>
              <a:t>know they are taken care </a:t>
            </a:r>
            <a:r>
              <a:rPr lang="en-US" sz="2800" dirty="0" smtClean="0"/>
              <a:t>of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/>
              <a:t>Communities are </a:t>
            </a:r>
            <a:r>
              <a:rPr lang="en-US" sz="2800" dirty="0"/>
              <a:t>food </a:t>
            </a:r>
            <a:r>
              <a:rPr lang="en-US" sz="2800" dirty="0" smtClean="0"/>
              <a:t>secure in emergencies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Thank you for sharing in the </a:t>
            </a:r>
            <a:br>
              <a:rPr lang="en-US" sz="3600" b="1" dirty="0" smtClean="0"/>
            </a:br>
            <a:r>
              <a:rPr lang="en-US" sz="3600" b="1" dirty="0" smtClean="0"/>
              <a:t>Alaska Food Policy Council’s</a:t>
            </a:r>
            <a:br>
              <a:rPr lang="en-US" sz="3600" b="1" dirty="0" smtClean="0"/>
            </a:br>
            <a:r>
              <a:rPr lang="en-US" sz="3600" b="1" dirty="0" smtClean="0"/>
              <a:t>Vision:</a:t>
            </a:r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A healthy, secure food system that feeds all Alaskans.</a:t>
            </a:r>
          </a:p>
        </p:txBody>
      </p:sp>
      <p:sp>
        <p:nvSpPr>
          <p:cNvPr id="23556" name="Slide Number Placeholder 2"/>
          <p:cNvSpPr txBox="1">
            <a:spLocks/>
          </p:cNvSpPr>
          <p:nvPr/>
        </p:nvSpPr>
        <p:spPr bwMode="auto">
          <a:xfrm>
            <a:off x="8077200" y="6350000"/>
            <a:ext cx="60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2DCF03-945A-4FE0-BAFC-ABB94B5D93AB}" type="slidenum">
              <a:rPr lang="en-US">
                <a:latin typeface="Gill Sans MT" pitchFamily="34" charset="0"/>
              </a:rPr>
              <a:pPr eaLnBrk="1" hangingPunct="1"/>
              <a:t>23</a:t>
            </a:fld>
            <a:endParaRPr lang="en-US">
              <a:latin typeface="Gill Sans MT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5105400"/>
            <a:ext cx="7772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z="3200" b="1" dirty="0" smtClean="0"/>
              <a:t>Questions? Thoughts? Ideas</a:t>
            </a:r>
            <a:r>
              <a:rPr lang="en-US" sz="3200" b="1" dirty="0" smtClean="0"/>
              <a:t>? </a:t>
            </a:r>
            <a:r>
              <a:rPr lang="en-US" sz="3200" b="1" smtClean="0"/>
              <a:t>Help?</a:t>
            </a:r>
            <a:endParaRPr lang="en-US" sz="3200" b="1" dirty="0" smtClean="0"/>
          </a:p>
          <a:p>
            <a:pPr eaLnBrk="1" hangingPunct="1"/>
            <a:r>
              <a:rPr lang="en-US" sz="3200" b="1" dirty="0" smtClean="0"/>
              <a:t>contact; </a:t>
            </a:r>
            <a:r>
              <a:rPr lang="en-US" sz="3200" b="1" dirty="0" err="1" smtClean="0"/>
              <a:t>darren.snyder@alaska.edu</a:t>
            </a:r>
            <a:endParaRPr lang="en-US" sz="32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AFPC Goals targeted</a:t>
            </a:r>
          </a:p>
        </p:txBody>
      </p:sp>
      <p:sp>
        <p:nvSpPr>
          <p:cNvPr id="31747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524000"/>
            <a:ext cx="6781800" cy="4525963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Food is safe, protected and supplies are secure throughout Alaska.</a:t>
            </a:r>
          </a:p>
          <a:p>
            <a:pPr eaLnBrk="1" hangingPunct="1"/>
            <a:r>
              <a:rPr lang="en-US" sz="3200" b="1" dirty="0"/>
              <a:t>Alaska’s food system is more sustainable</a:t>
            </a:r>
            <a:r>
              <a:rPr lang="en-US" sz="3200" b="1" dirty="0" smtClean="0"/>
              <a:t>.</a:t>
            </a:r>
          </a:p>
          <a:p>
            <a:pPr eaLnBrk="1" hangingPunct="1"/>
            <a:r>
              <a:rPr lang="en-US" sz="3200" b="1" dirty="0"/>
              <a:t>Alaskans are engaged in our food system</a:t>
            </a:r>
          </a:p>
          <a:p>
            <a:pPr eaLnBrk="1" hangingPunct="1"/>
            <a:endParaRPr lang="en-US" sz="3200" b="1" dirty="0"/>
          </a:p>
          <a:p>
            <a:pPr eaLnBrk="1" hangingPunct="1"/>
            <a:endParaRPr lang="en-US" sz="3200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71C006-0A46-40AF-AB3D-462E24F79F1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Emergency Preparedness?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Because accidents happen, we need to have plans for successful outcomes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1470025"/>
          </a:xfrm>
        </p:spPr>
        <p:txBody>
          <a:bodyPr/>
          <a:lstStyle/>
          <a:p>
            <a:r>
              <a:rPr lang="en-US" dirty="0" smtClean="0"/>
              <a:t>“Accidents” can be human-caused or nature-caused or both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038600"/>
            <a:ext cx="7010400" cy="2133600"/>
          </a:xfrm>
        </p:spPr>
        <p:txBody>
          <a:bodyPr/>
          <a:lstStyle/>
          <a:p>
            <a:r>
              <a:rPr lang="en-US" dirty="0" smtClean="0"/>
              <a:t>Depending on severity they can result in disruptions in the normal supply chain functions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352800"/>
            <a:ext cx="800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Major earthquake - war/conflict - pandemic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Why not do nothing?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400800" cy="1752600"/>
          </a:xfrm>
        </p:spPr>
        <p:txBody>
          <a:bodyPr/>
          <a:lstStyle/>
          <a:p>
            <a:r>
              <a:rPr lang="en-US" b="1" u="sng" dirty="0" smtClean="0"/>
              <a:t>Risk</a:t>
            </a:r>
            <a:r>
              <a:rPr lang="en-US" dirty="0" smtClean="0"/>
              <a:t>- because even if there’s a </a:t>
            </a:r>
            <a:r>
              <a:rPr lang="en-US" u="sng" dirty="0" smtClean="0"/>
              <a:t>low probability</a:t>
            </a:r>
            <a:r>
              <a:rPr lang="en-US" dirty="0" smtClean="0"/>
              <a:t> for a major, catastrophic disaster causing the disruption of food shipments, there would be a very </a:t>
            </a:r>
            <a:r>
              <a:rPr lang="en-US" u="sng" dirty="0" smtClean="0"/>
              <a:t>high consequence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b="1" dirty="0" smtClean="0"/>
              <a:t>Community</a:t>
            </a:r>
            <a:r>
              <a:rPr lang="en-US" dirty="0" smtClean="0"/>
              <a:t> Preparedness?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162800" cy="31242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Humans are social and we need each others help to thrive.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Truly prepared individuals are prepared to act to help others.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During a major disaster, communities may not be able to rely on outside sources for help.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010400" cy="1143000"/>
          </a:xfrm>
        </p:spPr>
        <p:txBody>
          <a:bodyPr/>
          <a:lstStyle/>
          <a:p>
            <a:r>
              <a:rPr lang="en-US" dirty="0" smtClean="0"/>
              <a:t>Brace yourself!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62CFE-0F4D-4D8C-ADF5-E35E1696CB4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  <p:pic>
        <p:nvPicPr>
          <p:cNvPr id="1026" name="Picture 2" descr="1312910903.036048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590800"/>
            <a:ext cx="5334000" cy="3000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/>
              <a:t>How prepared are we? </a:t>
            </a:r>
            <a:br>
              <a:rPr lang="en-US" dirty="0" smtClean="0"/>
            </a:br>
            <a:r>
              <a:rPr lang="en-US" dirty="0" smtClean="0"/>
              <a:t>It depends; what, where, how big.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1534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LEPC’s </a:t>
            </a:r>
            <a:r>
              <a:rPr lang="en-US" sz="1800" dirty="0" smtClean="0"/>
              <a:t>(Local Emergency Planning Committee)</a:t>
            </a:r>
            <a:endParaRPr lang="en-US" dirty="0" smtClean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AK State Emergency Operations Plan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DHS and EM </a:t>
            </a:r>
            <a:r>
              <a:rPr lang="en-US" sz="1800" dirty="0" smtClean="0"/>
              <a:t>(Div. of Homeland Security and Emergency Management)</a:t>
            </a:r>
            <a:endParaRPr lang="en-US" dirty="0" smtClean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VOAD’s </a:t>
            </a:r>
            <a:r>
              <a:rPr lang="en-US" sz="1800" dirty="0" smtClean="0"/>
              <a:t>(Volunteer Organizations Aiding in Disaster)</a:t>
            </a:r>
            <a:endParaRPr lang="en-US" dirty="0" smtClean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FEMA,  APHIS </a:t>
            </a:r>
            <a:r>
              <a:rPr lang="en-US" sz="1800" dirty="0" smtClean="0"/>
              <a:t>(Federal </a:t>
            </a:r>
            <a:r>
              <a:rPr lang="en-US" sz="1800" dirty="0" err="1" smtClean="0"/>
              <a:t>Emerg</a:t>
            </a:r>
            <a:r>
              <a:rPr lang="en-US" sz="1800" dirty="0" smtClean="0"/>
              <a:t>. </a:t>
            </a:r>
            <a:r>
              <a:rPr lang="en-US" sz="1800" dirty="0" err="1" smtClean="0"/>
              <a:t>Mngmnt</a:t>
            </a:r>
            <a:r>
              <a:rPr lang="en-US" sz="1800" dirty="0" smtClean="0"/>
              <a:t> &amp; Animal/Plant Health Serv.)</a:t>
            </a:r>
            <a:endParaRPr lang="en-US" dirty="0" smtClean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National Response Framework (NRF), Emergency Support Functions (ESF)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Alaska Food Policy Council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1" y="307699"/>
            <a:ext cx="1308793" cy="11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laska Food Policy Council">
      <a:dk1>
        <a:srgbClr val="26686D"/>
      </a:dk1>
      <a:lt1>
        <a:sysClr val="window" lastClr="FFFFFF"/>
      </a:lt1>
      <a:dk2>
        <a:srgbClr val="66523D"/>
      </a:dk2>
      <a:lt2>
        <a:srgbClr val="E4DBD2"/>
      </a:lt2>
      <a:accent1>
        <a:srgbClr val="008772"/>
      </a:accent1>
      <a:accent2>
        <a:srgbClr val="F54029"/>
      </a:accent2>
      <a:accent3>
        <a:srgbClr val="BC6D0A"/>
      </a:accent3>
      <a:accent4>
        <a:srgbClr val="1EB53A"/>
      </a:accent4>
      <a:accent5>
        <a:srgbClr val="C13828"/>
      </a:accent5>
      <a:accent6>
        <a:srgbClr val="B5A80C"/>
      </a:accent6>
      <a:hlink>
        <a:srgbClr val="26686D"/>
      </a:hlink>
      <a:folHlink>
        <a:srgbClr val="26686D"/>
      </a:folHlink>
    </a:clrScheme>
    <a:fontScheme name="AFPC Reverse">
      <a:majorFont>
        <a:latin typeface="Garamon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3565</TotalTime>
  <Words>970</Words>
  <Application>Microsoft Office PowerPoint</Application>
  <PresentationFormat>On-screen Show (4:3)</PresentationFormat>
  <Paragraphs>120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Garamond</vt:lpstr>
      <vt:lpstr>Gill Sans MT</vt:lpstr>
      <vt:lpstr>Office Theme</vt:lpstr>
      <vt:lpstr>PowerPoint Presentation</vt:lpstr>
      <vt:lpstr>Community Emergency Food Preparedness</vt:lpstr>
      <vt:lpstr>AFPC Goals targeted</vt:lpstr>
      <vt:lpstr>Why Emergency Preparedness?</vt:lpstr>
      <vt:lpstr>“Accidents” can be human-caused or nature-caused or both</vt:lpstr>
      <vt:lpstr>Why not do nothing? </vt:lpstr>
      <vt:lpstr>Why Community Preparedness?</vt:lpstr>
      <vt:lpstr>Brace yourself!</vt:lpstr>
      <vt:lpstr>How prepared are we?  It depends; what, where, how big.</vt:lpstr>
      <vt:lpstr>So…Where’s the Food?!</vt:lpstr>
      <vt:lpstr>Our Food System</vt:lpstr>
      <vt:lpstr>During a multi-week supply disruption, my community would;</vt:lpstr>
      <vt:lpstr>How can we prepare our communities?</vt:lpstr>
      <vt:lpstr>Essential elements of the Template</vt:lpstr>
      <vt:lpstr>The Template helps the community to; </vt:lpstr>
      <vt:lpstr>The Template helps community develop plans for Wild and Cultivated Harvests </vt:lpstr>
      <vt:lpstr>How can emergency food storage really work on a community scale?</vt:lpstr>
      <vt:lpstr>The Alaska Community Emergency Food Cache System</vt:lpstr>
      <vt:lpstr>ACEFCS: some of the details</vt:lpstr>
      <vt:lpstr>ACEFCS: a few more of the details</vt:lpstr>
      <vt:lpstr>ACEFCS: an essential detail</vt:lpstr>
      <vt:lpstr>ACEFCS creates the opportunity to strengthen our food system and its abilities to weather emergencies.  </vt:lpstr>
      <vt:lpstr>Thank you for sharing in the  Alaska Food Policy Council’s Vision: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Brawley</dc:creator>
  <cp:lastModifiedBy>Darren G Snyder</cp:lastModifiedBy>
  <cp:revision>125</cp:revision>
  <dcterms:created xsi:type="dcterms:W3CDTF">2012-09-30T05:21:38Z</dcterms:created>
  <dcterms:modified xsi:type="dcterms:W3CDTF">2014-12-19T21:03:22Z</dcterms:modified>
</cp:coreProperties>
</file>